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3" r:id="rId5"/>
    <p:sldId id="264" r:id="rId6"/>
    <p:sldId id="265" r:id="rId7"/>
    <p:sldId id="266" r:id="rId8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875789" y="2720467"/>
            <a:ext cx="5639434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204" y="117347"/>
            <a:ext cx="970788" cy="35966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1210" y="-51053"/>
            <a:ext cx="8561578" cy="9891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1829" y="1441833"/>
            <a:ext cx="7004684" cy="2800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jp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23"/>
            <a:ext cx="9144000" cy="685647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18540" y="2657094"/>
            <a:ext cx="82423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Острые</a:t>
            </a:r>
            <a:r>
              <a:rPr sz="3200" b="1" spc="-10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респираторные</a:t>
            </a:r>
            <a:r>
              <a:rPr sz="3200" b="1" spc="-1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вирусные</a:t>
            </a:r>
            <a:r>
              <a:rPr sz="3200" b="1" spc="-10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инфекции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45407" y="3264534"/>
            <a:ext cx="788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C00000"/>
                </a:solidFill>
                <a:latin typeface="Times New Roman"/>
                <a:cs typeface="Times New Roman"/>
              </a:rPr>
              <a:t>(ОРВИ)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571"/>
            <a:ext cx="9144000" cy="685342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70305" y="3015183"/>
            <a:ext cx="7588250" cy="2586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274320" indent="-175260">
              <a:lnSpc>
                <a:spcPct val="100000"/>
              </a:lnSpc>
              <a:spcBef>
                <a:spcPts val="95"/>
              </a:spcBef>
              <a:buChar char="•"/>
              <a:tabLst>
                <a:tab pos="286385" algn="l"/>
                <a:tab pos="454025" algn="l"/>
              </a:tabLst>
            </a:pPr>
            <a:r>
              <a:rPr sz="2800" dirty="0">
                <a:solidFill>
                  <a:srgbClr val="001F5F"/>
                </a:solidFill>
                <a:latin typeface="Arial MT"/>
                <a:cs typeface="Arial MT"/>
              </a:rPr>
              <a:t>	</a:t>
            </a: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Острые</a:t>
            </a:r>
            <a:r>
              <a:rPr sz="2800" spc="-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респираторные</a:t>
            </a:r>
            <a:r>
              <a:rPr sz="2800" spc="-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вирусные</a:t>
            </a:r>
            <a:r>
              <a:rPr sz="2800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инфекции </a:t>
            </a: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(ОРВИ)</a:t>
            </a:r>
            <a:r>
              <a:rPr sz="2800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–вирусные</a:t>
            </a:r>
            <a:r>
              <a:rPr sz="2800" spc="-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заболевания,</a:t>
            </a:r>
            <a:r>
              <a:rPr sz="2800" spc="-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поражающие</a:t>
            </a:r>
            <a:endParaRPr sz="280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слизистую</a:t>
            </a:r>
            <a:r>
              <a:rPr sz="2800" spc="-1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001F5F"/>
                </a:solidFill>
                <a:latin typeface="Times New Roman"/>
                <a:cs typeface="Times New Roman"/>
              </a:rPr>
              <a:t>оболочку</a:t>
            </a:r>
            <a:r>
              <a:rPr sz="2800" spc="-1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верхних</a:t>
            </a:r>
            <a:r>
              <a:rPr sz="2800" spc="-1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дыхательных</a:t>
            </a:r>
            <a:r>
              <a:rPr sz="2800" spc="-1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путей, </a:t>
            </a: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сопровождающаяся</a:t>
            </a:r>
            <a:r>
              <a:rPr sz="2800" spc="-1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(характеризующаяся)</a:t>
            </a:r>
            <a:endParaRPr sz="2800">
              <a:latin typeface="Times New Roman"/>
              <a:cs typeface="Times New Roman"/>
            </a:endParaRPr>
          </a:p>
          <a:p>
            <a:pPr marL="434340" marR="426084" algn="ctr">
              <a:lnSpc>
                <a:spcPct val="100000"/>
              </a:lnSpc>
            </a:pPr>
            <a:r>
              <a:rPr sz="2800" spc="-25" dirty="0">
                <a:solidFill>
                  <a:srgbClr val="001F5F"/>
                </a:solidFill>
                <a:latin typeface="Times New Roman"/>
                <a:cs typeface="Times New Roman"/>
              </a:rPr>
              <a:t>лихорадкой,</a:t>
            </a:r>
            <a:r>
              <a:rPr sz="2800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001F5F"/>
                </a:solidFill>
                <a:latin typeface="Times New Roman"/>
                <a:cs typeface="Times New Roman"/>
              </a:rPr>
              <a:t>интоксикацией</a:t>
            </a:r>
            <a:r>
              <a:rPr sz="28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800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катаральными явлениями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50442" y="1481074"/>
            <a:ext cx="33051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Что</a:t>
            </a:r>
            <a:r>
              <a:rPr sz="3200" spc="-70" dirty="0"/>
              <a:t> </a:t>
            </a:r>
            <a:r>
              <a:rPr sz="3200" dirty="0"/>
              <a:t>такое</a:t>
            </a:r>
            <a:r>
              <a:rPr sz="3200" spc="-85" dirty="0"/>
              <a:t> </a:t>
            </a:r>
            <a:r>
              <a:rPr sz="3200" spc="-10" dirty="0"/>
              <a:t>ОРВИ?</a:t>
            </a:r>
            <a:endParaRPr sz="3200"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2103" y="547116"/>
            <a:ext cx="3674363" cy="23180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8" y="0"/>
            <a:ext cx="9125712" cy="685342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53744" y="152146"/>
            <a:ext cx="7599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dirty="0"/>
              <a:t>Чем</a:t>
            </a:r>
            <a:r>
              <a:rPr sz="1800" spc="-45" dirty="0"/>
              <a:t> </a:t>
            </a:r>
            <a:r>
              <a:rPr sz="1800" spc="-25" dirty="0"/>
              <a:t>похожи</a:t>
            </a:r>
            <a:r>
              <a:rPr sz="1800" spc="-35" dirty="0"/>
              <a:t> </a:t>
            </a:r>
            <a:r>
              <a:rPr sz="1800" dirty="0"/>
              <a:t>и</a:t>
            </a:r>
            <a:r>
              <a:rPr sz="1800" spc="-50" dirty="0"/>
              <a:t> </a:t>
            </a:r>
            <a:r>
              <a:rPr sz="1800" dirty="0"/>
              <a:t>чем</a:t>
            </a:r>
            <a:r>
              <a:rPr sz="1800" spc="-50" dirty="0"/>
              <a:t> </a:t>
            </a:r>
            <a:r>
              <a:rPr sz="1800" spc="-10" dirty="0" err="1"/>
              <a:t>отличаются</a:t>
            </a:r>
            <a:r>
              <a:rPr sz="1800" spc="-25" dirty="0"/>
              <a:t> </a:t>
            </a:r>
            <a:r>
              <a:rPr sz="1800" dirty="0"/>
              <a:t>ОРВИ</a:t>
            </a:r>
            <a:r>
              <a:rPr lang="ru-RU" sz="1800" dirty="0"/>
              <a:t> и</a:t>
            </a:r>
            <a:r>
              <a:rPr sz="1800" spc="-65" dirty="0"/>
              <a:t> </a:t>
            </a:r>
            <a:r>
              <a:rPr sz="1800" dirty="0" err="1"/>
              <a:t>грипп</a:t>
            </a:r>
            <a:endParaRPr sz="1800" dirty="0"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1160" y="2278380"/>
            <a:ext cx="2368277" cy="106680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371104" y="2674708"/>
            <a:ext cx="6635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Times New Roman"/>
                <a:cs typeface="Times New Roman"/>
              </a:rPr>
              <a:t>Симптомы</a:t>
            </a:r>
            <a:endParaRPr sz="1000" dirty="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1091" y="1217675"/>
            <a:ext cx="2368345" cy="106680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195527" y="1615368"/>
            <a:ext cx="9639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Times New Roman"/>
                <a:cs typeface="Times New Roman"/>
              </a:rPr>
              <a:t>Пути</a:t>
            </a:r>
            <a:r>
              <a:rPr sz="1000" b="1" spc="-20" dirty="0">
                <a:latin typeface="Times New Roman"/>
                <a:cs typeface="Times New Roman"/>
              </a:rPr>
              <a:t> </a:t>
            </a:r>
            <a:r>
              <a:rPr sz="1000" b="1" spc="-10" dirty="0">
                <a:latin typeface="Times New Roman"/>
                <a:cs typeface="Times New Roman"/>
              </a:rPr>
              <a:t>заражения</a:t>
            </a:r>
            <a:endParaRPr sz="1000" dirty="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1092" y="4349750"/>
            <a:ext cx="2356392" cy="106680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398076" y="4772748"/>
            <a:ext cx="7454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Times New Roman"/>
                <a:cs typeface="Times New Roman"/>
              </a:rPr>
              <a:t>Риск</a:t>
            </a:r>
            <a:r>
              <a:rPr sz="1000" b="1" spc="-25" dirty="0">
                <a:latin typeface="Times New Roman"/>
                <a:cs typeface="Times New Roman"/>
              </a:rPr>
              <a:t> </a:t>
            </a:r>
            <a:r>
              <a:rPr sz="1000" b="1" spc="-10" dirty="0">
                <a:latin typeface="Times New Roman"/>
                <a:cs typeface="Times New Roman"/>
              </a:rPr>
              <a:t>смерти</a:t>
            </a:r>
            <a:endParaRPr sz="1000" dirty="0">
              <a:latin typeface="Times New Roman"/>
              <a:cs typeface="Times New Roman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3474" y="3312376"/>
            <a:ext cx="2375963" cy="106680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465605" y="3702609"/>
            <a:ext cx="5073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Times New Roman"/>
                <a:cs typeface="Times New Roman"/>
              </a:rPr>
              <a:t>Лечение</a:t>
            </a:r>
            <a:endParaRPr sz="1000" dirty="0">
              <a:latin typeface="Times New Roman"/>
              <a:cs typeface="Times New Roman"/>
            </a:endParaRPr>
          </a:p>
        </p:txBody>
      </p: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41092" y="5434508"/>
            <a:ext cx="2338326" cy="1386840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306720" y="5986033"/>
            <a:ext cx="8763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Times New Roman"/>
                <a:cs typeface="Times New Roman"/>
              </a:rPr>
              <a:t>профилактика</a:t>
            </a:r>
            <a:endParaRPr sz="1000" dirty="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952371" y="649846"/>
            <a:ext cx="5710904" cy="579120"/>
            <a:chOff x="2639566" y="669036"/>
            <a:chExt cx="5124631" cy="579120"/>
          </a:xfrm>
        </p:grpSpPr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39566" y="669036"/>
              <a:ext cx="2621336" cy="57912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85317" y="669036"/>
              <a:ext cx="2478880" cy="579120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3790790" y="748645"/>
            <a:ext cx="535321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645285" algn="l"/>
                <a:tab pos="4033520" algn="l"/>
              </a:tabLst>
            </a:pPr>
            <a:r>
              <a:rPr lang="ru-RU" sz="16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     </a:t>
            </a:r>
            <a:r>
              <a:rPr sz="16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ОРВИ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lang="ru-RU"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                            </a:t>
            </a:r>
            <a:r>
              <a:rPr sz="1600" b="1" spc="-10" dirty="0" err="1">
                <a:solidFill>
                  <a:srgbClr val="FFFFFF"/>
                </a:solidFill>
                <a:latin typeface="Times New Roman"/>
                <a:cs typeface="Times New Roman"/>
              </a:rPr>
              <a:t>Грипп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21" name="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00806" y="5422848"/>
            <a:ext cx="2836877" cy="1370076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6366988" y="5623980"/>
            <a:ext cx="1971993" cy="9355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Times New Roman"/>
                <a:cs typeface="Times New Roman"/>
              </a:rPr>
              <a:t>Профилактические</a:t>
            </a:r>
            <a:r>
              <a:rPr sz="1000" b="1" spc="500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прививки,</a:t>
            </a:r>
            <a:r>
              <a:rPr sz="1000" b="1" spc="-45" dirty="0">
                <a:latin typeface="Times New Roman"/>
                <a:cs typeface="Times New Roman"/>
              </a:rPr>
              <a:t> </a:t>
            </a:r>
            <a:r>
              <a:rPr sz="1000" b="1" spc="-10" dirty="0">
                <a:latin typeface="Times New Roman"/>
                <a:cs typeface="Times New Roman"/>
              </a:rPr>
              <a:t>Ограниченность </a:t>
            </a:r>
            <a:r>
              <a:rPr sz="1000" b="1" dirty="0">
                <a:latin typeface="Times New Roman"/>
                <a:cs typeface="Times New Roman"/>
              </a:rPr>
              <a:t>пребывания</a:t>
            </a:r>
            <a:r>
              <a:rPr sz="1000" b="1" spc="-45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в</a:t>
            </a:r>
            <a:r>
              <a:rPr sz="1000" b="1" spc="-15" dirty="0">
                <a:latin typeface="Times New Roman"/>
                <a:cs typeface="Times New Roman"/>
              </a:rPr>
              <a:t> </a:t>
            </a:r>
            <a:r>
              <a:rPr sz="1000" b="1" spc="-10" dirty="0">
                <a:latin typeface="Times New Roman"/>
                <a:cs typeface="Times New Roman"/>
              </a:rPr>
              <a:t>местах </a:t>
            </a:r>
            <a:r>
              <a:rPr sz="1000" b="1" dirty="0">
                <a:latin typeface="Times New Roman"/>
                <a:cs typeface="Times New Roman"/>
              </a:rPr>
              <a:t>скопления</a:t>
            </a:r>
            <a:r>
              <a:rPr sz="1000" b="1" spc="-45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людей,</a:t>
            </a:r>
            <a:r>
              <a:rPr sz="1000" b="1" spc="-45" dirty="0">
                <a:latin typeface="Times New Roman"/>
                <a:cs typeface="Times New Roman"/>
              </a:rPr>
              <a:t> </a:t>
            </a:r>
            <a:r>
              <a:rPr sz="1000" b="1" spc="-10" dirty="0">
                <a:latin typeface="Times New Roman"/>
                <a:cs typeface="Times New Roman"/>
              </a:rPr>
              <a:t>соблюдение </a:t>
            </a:r>
            <a:r>
              <a:rPr sz="1000" b="1" dirty="0">
                <a:latin typeface="Times New Roman"/>
                <a:cs typeface="Times New Roman"/>
              </a:rPr>
              <a:t>личной</a:t>
            </a:r>
            <a:r>
              <a:rPr sz="1000" b="1" spc="-35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гигиены</a:t>
            </a:r>
            <a:r>
              <a:rPr sz="1000" b="1" spc="-30" dirty="0">
                <a:latin typeface="Times New Roman"/>
                <a:cs typeface="Times New Roman"/>
              </a:rPr>
              <a:t> </a:t>
            </a:r>
            <a:r>
              <a:rPr sz="1000" b="1" spc="-10" dirty="0">
                <a:latin typeface="Times New Roman"/>
                <a:cs typeface="Times New Roman"/>
              </a:rPr>
              <a:t>(почаще </a:t>
            </a:r>
            <a:r>
              <a:rPr sz="1000" b="1" dirty="0">
                <a:latin typeface="Times New Roman"/>
                <a:cs typeface="Times New Roman"/>
              </a:rPr>
              <a:t>мыть</a:t>
            </a:r>
            <a:r>
              <a:rPr sz="1000" b="1" spc="-50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руки,</a:t>
            </a:r>
            <a:r>
              <a:rPr sz="1000" b="1" spc="-20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правильно</a:t>
            </a:r>
            <a:r>
              <a:rPr sz="1000" b="1" spc="-35" dirty="0">
                <a:latin typeface="Times New Roman"/>
                <a:cs typeface="Times New Roman"/>
              </a:rPr>
              <a:t> </a:t>
            </a:r>
            <a:r>
              <a:rPr sz="1000" b="1" spc="-10" dirty="0">
                <a:latin typeface="Times New Roman"/>
                <a:cs typeface="Times New Roman"/>
              </a:rPr>
              <a:t>чихать </a:t>
            </a:r>
            <a:r>
              <a:rPr sz="1000" b="1" dirty="0">
                <a:latin typeface="Times New Roman"/>
                <a:cs typeface="Times New Roman"/>
              </a:rPr>
              <a:t>и</a:t>
            </a:r>
            <a:r>
              <a:rPr sz="1000" b="1" spc="-10" dirty="0">
                <a:latin typeface="Times New Roman"/>
                <a:cs typeface="Times New Roman"/>
              </a:rPr>
              <a:t> </a:t>
            </a:r>
            <a:r>
              <a:rPr sz="1000" b="1" spc="-20" dirty="0">
                <a:latin typeface="Times New Roman"/>
                <a:cs typeface="Times New Roman"/>
              </a:rPr>
              <a:t>др.)</a:t>
            </a:r>
            <a:endParaRPr sz="1000" dirty="0">
              <a:latin typeface="Times New Roman"/>
              <a:cs typeface="Times New Roman"/>
            </a:endParaRPr>
          </a:p>
        </p:txBody>
      </p:sp>
      <p:pic>
        <p:nvPicPr>
          <p:cNvPr id="23" name="object 2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882740" y="4386070"/>
            <a:ext cx="2839706" cy="1066800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6349758" y="4562860"/>
            <a:ext cx="1938972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Times New Roman"/>
                <a:cs typeface="Times New Roman"/>
              </a:rPr>
              <a:t>Низкий,</a:t>
            </a:r>
            <a:r>
              <a:rPr sz="1000" b="1" spc="-30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повышен</a:t>
            </a:r>
            <a:r>
              <a:rPr sz="1000" b="1" spc="-30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у</a:t>
            </a:r>
            <a:r>
              <a:rPr sz="1000" b="1" spc="-10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людей</a:t>
            </a:r>
            <a:r>
              <a:rPr sz="1000" b="1" spc="-20" dirty="0">
                <a:latin typeface="Times New Roman"/>
                <a:cs typeface="Times New Roman"/>
              </a:rPr>
              <a:t> </a:t>
            </a:r>
            <a:r>
              <a:rPr sz="1000" b="1" spc="-50" dirty="0">
                <a:latin typeface="Times New Roman"/>
                <a:cs typeface="Times New Roman"/>
              </a:rPr>
              <a:t>с</a:t>
            </a:r>
            <a:r>
              <a:rPr sz="1000" b="1" dirty="0">
                <a:latin typeface="Times New Roman"/>
                <a:cs typeface="Times New Roman"/>
              </a:rPr>
              <a:t> ослабленным</a:t>
            </a:r>
            <a:r>
              <a:rPr sz="1000" b="1" spc="-60" dirty="0">
                <a:latin typeface="Times New Roman"/>
                <a:cs typeface="Times New Roman"/>
              </a:rPr>
              <a:t> </a:t>
            </a:r>
            <a:r>
              <a:rPr sz="1000" b="1" spc="-10" dirty="0">
                <a:latin typeface="Times New Roman"/>
                <a:cs typeface="Times New Roman"/>
              </a:rPr>
              <a:t>здоровьем </a:t>
            </a:r>
            <a:r>
              <a:rPr sz="1000" b="1" dirty="0">
                <a:latin typeface="Times New Roman"/>
                <a:cs typeface="Times New Roman"/>
              </a:rPr>
              <a:t>(пожилые,</a:t>
            </a:r>
            <a:r>
              <a:rPr sz="1000" b="1" spc="-20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люди</a:t>
            </a:r>
            <a:r>
              <a:rPr sz="1000" b="1" spc="-40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с</a:t>
            </a:r>
            <a:r>
              <a:rPr sz="1000" b="1" spc="-15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ССЗ,</a:t>
            </a:r>
            <a:r>
              <a:rPr sz="1000" b="1" spc="-30" dirty="0">
                <a:latin typeface="Times New Roman"/>
                <a:cs typeface="Times New Roman"/>
              </a:rPr>
              <a:t> </a:t>
            </a:r>
            <a:r>
              <a:rPr sz="1000" b="1" spc="-25" dirty="0">
                <a:latin typeface="Times New Roman"/>
                <a:cs typeface="Times New Roman"/>
              </a:rPr>
              <a:t>СД </a:t>
            </a:r>
            <a:r>
              <a:rPr sz="1000" b="1" dirty="0">
                <a:latin typeface="Times New Roman"/>
                <a:cs typeface="Times New Roman"/>
              </a:rPr>
              <a:t>и</a:t>
            </a:r>
            <a:r>
              <a:rPr lang="ru-RU" sz="1000" b="1" dirty="0">
                <a:latin typeface="Times New Roman"/>
                <a:cs typeface="Times New Roman"/>
              </a:rPr>
              <a:t> </a:t>
            </a:r>
            <a:r>
              <a:rPr sz="1000" b="1" dirty="0" err="1">
                <a:latin typeface="Times New Roman"/>
                <a:cs typeface="Times New Roman"/>
              </a:rPr>
              <a:t>др</a:t>
            </a:r>
            <a:r>
              <a:rPr sz="1000" b="1" dirty="0">
                <a:latin typeface="Times New Roman"/>
                <a:cs typeface="Times New Roman"/>
              </a:rPr>
              <a:t>.)</a:t>
            </a:r>
            <a:r>
              <a:rPr sz="1000" b="1" spc="-30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и</a:t>
            </a:r>
            <a:r>
              <a:rPr sz="1000" b="1" spc="-15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поздним</a:t>
            </a:r>
            <a:r>
              <a:rPr sz="1000" b="1" spc="-35" dirty="0">
                <a:latin typeface="Times New Roman"/>
                <a:cs typeface="Times New Roman"/>
              </a:rPr>
              <a:t> </a:t>
            </a:r>
            <a:r>
              <a:rPr sz="1000" b="1" spc="-10" dirty="0">
                <a:latin typeface="Times New Roman"/>
                <a:cs typeface="Times New Roman"/>
              </a:rPr>
              <a:t>обращением </a:t>
            </a:r>
            <a:r>
              <a:rPr sz="1000" b="1" dirty="0">
                <a:latin typeface="Times New Roman"/>
                <a:cs typeface="Times New Roman"/>
              </a:rPr>
              <a:t>за</a:t>
            </a:r>
            <a:r>
              <a:rPr sz="1000" b="1" spc="-5" dirty="0">
                <a:latin typeface="Times New Roman"/>
                <a:cs typeface="Times New Roman"/>
              </a:rPr>
              <a:t> </a:t>
            </a:r>
            <a:r>
              <a:rPr sz="1000" b="1" spc="-35" dirty="0">
                <a:latin typeface="Times New Roman"/>
                <a:cs typeface="Times New Roman"/>
              </a:rPr>
              <a:t>МП</a:t>
            </a:r>
            <a:endParaRPr sz="1000" dirty="0">
              <a:latin typeface="Times New Roman"/>
              <a:cs typeface="Times New Roman"/>
            </a:endParaRPr>
          </a:p>
        </p:txBody>
      </p:sp>
      <p:pic>
        <p:nvPicPr>
          <p:cNvPr id="25" name="object 2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900804" y="3336035"/>
            <a:ext cx="2821641" cy="1066800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6523896" y="3631529"/>
            <a:ext cx="1701800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000" b="1" spc="-10" dirty="0" err="1">
                <a:latin typeface="Times New Roman"/>
                <a:cs typeface="Times New Roman"/>
              </a:rPr>
              <a:t>Противовирусное</a:t>
            </a:r>
            <a:r>
              <a:rPr sz="1000" b="1" spc="75" dirty="0">
                <a:latin typeface="Times New Roman"/>
                <a:cs typeface="Times New Roman"/>
              </a:rPr>
              <a:t> </a:t>
            </a:r>
            <a:r>
              <a:rPr sz="1000" b="1" spc="-50" dirty="0">
                <a:latin typeface="Times New Roman"/>
                <a:cs typeface="Times New Roman"/>
              </a:rPr>
              <a:t>и</a:t>
            </a:r>
            <a:r>
              <a:rPr sz="1000" b="1" spc="-10" dirty="0">
                <a:latin typeface="Times New Roman"/>
                <a:cs typeface="Times New Roman"/>
              </a:rPr>
              <a:t> Симптоматическое</a:t>
            </a:r>
            <a:endParaRPr sz="1000" dirty="0">
              <a:latin typeface="Times New Roman"/>
              <a:cs typeface="Times New Roman"/>
            </a:endParaRPr>
          </a:p>
        </p:txBody>
      </p:sp>
      <p:pic>
        <p:nvPicPr>
          <p:cNvPr id="27" name="object 2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900806" y="2279184"/>
            <a:ext cx="2814020" cy="1115568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6389086" y="2414960"/>
            <a:ext cx="1836610" cy="781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Times New Roman"/>
                <a:cs typeface="Times New Roman"/>
              </a:rPr>
              <a:t>Может</a:t>
            </a:r>
            <a:r>
              <a:rPr sz="1000" b="1" spc="-25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начинаться</a:t>
            </a:r>
            <a:r>
              <a:rPr sz="1000" b="1" spc="-55" dirty="0">
                <a:latin typeface="Times New Roman"/>
                <a:cs typeface="Times New Roman"/>
              </a:rPr>
              <a:t> </a:t>
            </a:r>
            <a:r>
              <a:rPr sz="1000" b="1" spc="-50" dirty="0">
                <a:latin typeface="Times New Roman"/>
                <a:cs typeface="Times New Roman"/>
              </a:rPr>
              <a:t>с</a:t>
            </a:r>
            <a:r>
              <a:rPr sz="1000" b="1" spc="500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насморка</a:t>
            </a:r>
            <a:r>
              <a:rPr sz="1000" b="1" spc="-40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(не</a:t>
            </a:r>
            <a:r>
              <a:rPr sz="1000" b="1" spc="-10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всегда),</a:t>
            </a:r>
            <a:r>
              <a:rPr sz="1000" b="1" spc="-30" dirty="0">
                <a:latin typeface="Times New Roman"/>
                <a:cs typeface="Times New Roman"/>
              </a:rPr>
              <a:t> </a:t>
            </a:r>
            <a:r>
              <a:rPr sz="1000" b="1" spc="-10" dirty="0">
                <a:latin typeface="Times New Roman"/>
                <a:cs typeface="Times New Roman"/>
              </a:rPr>
              <a:t>сильная </a:t>
            </a:r>
            <a:r>
              <a:rPr sz="1000" b="1" dirty="0">
                <a:latin typeface="Times New Roman"/>
                <a:cs typeface="Times New Roman"/>
              </a:rPr>
              <a:t>головная</a:t>
            </a:r>
            <a:r>
              <a:rPr sz="1000" b="1" spc="-40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боль,</a:t>
            </a:r>
            <a:r>
              <a:rPr sz="1000" b="1" spc="-35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боли</a:t>
            </a:r>
            <a:r>
              <a:rPr sz="1000" b="1" spc="-20" dirty="0">
                <a:latin typeface="Times New Roman"/>
                <a:cs typeface="Times New Roman"/>
              </a:rPr>
              <a:t> </a:t>
            </a:r>
            <a:r>
              <a:rPr sz="1000" b="1" spc="-50" dirty="0">
                <a:latin typeface="Times New Roman"/>
                <a:cs typeface="Times New Roman"/>
              </a:rPr>
              <a:t>в</a:t>
            </a:r>
            <a:r>
              <a:rPr sz="1000" b="1" dirty="0">
                <a:latin typeface="Times New Roman"/>
                <a:cs typeface="Times New Roman"/>
              </a:rPr>
              <a:t> мышцах,</a:t>
            </a:r>
            <a:r>
              <a:rPr sz="1000" b="1" spc="-45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суставах,</a:t>
            </a:r>
            <a:r>
              <a:rPr sz="1000" b="1" spc="-65" dirty="0">
                <a:latin typeface="Times New Roman"/>
                <a:cs typeface="Times New Roman"/>
              </a:rPr>
              <a:t> </a:t>
            </a:r>
            <a:r>
              <a:rPr sz="1000" b="1" spc="-10" dirty="0">
                <a:latin typeface="Times New Roman"/>
                <a:cs typeface="Times New Roman"/>
              </a:rPr>
              <a:t>кашель, </a:t>
            </a:r>
            <a:r>
              <a:rPr sz="1000" b="1" dirty="0">
                <a:latin typeface="Times New Roman"/>
                <a:cs typeface="Times New Roman"/>
              </a:rPr>
              <a:t>повышение t</a:t>
            </a:r>
            <a:r>
              <a:rPr sz="1000" b="1" spc="5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тела</a:t>
            </a:r>
            <a:r>
              <a:rPr sz="1000" b="1" spc="-20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до</a:t>
            </a:r>
            <a:r>
              <a:rPr sz="1000" b="1" spc="-5" dirty="0">
                <a:latin typeface="Times New Roman"/>
                <a:cs typeface="Times New Roman"/>
              </a:rPr>
              <a:t> </a:t>
            </a:r>
            <a:r>
              <a:rPr sz="1000" b="1" spc="-10" dirty="0">
                <a:latin typeface="Times New Roman"/>
                <a:cs typeface="Times New Roman"/>
              </a:rPr>
              <a:t>39,0-</a:t>
            </a:r>
            <a:r>
              <a:rPr sz="1000" b="1" spc="-20" dirty="0">
                <a:latin typeface="Times New Roman"/>
                <a:cs typeface="Times New Roman"/>
              </a:rPr>
              <a:t>39,5 </a:t>
            </a:r>
            <a:r>
              <a:rPr sz="1000" b="1" spc="-25" dirty="0">
                <a:latin typeface="Times New Roman"/>
                <a:cs typeface="Times New Roman"/>
              </a:rPr>
              <a:t>гр.</a:t>
            </a:r>
            <a:endParaRPr sz="1000" dirty="0">
              <a:latin typeface="Times New Roman"/>
              <a:cs typeface="Times New Roman"/>
            </a:endParaRPr>
          </a:p>
        </p:txBody>
      </p:sp>
      <p:pic>
        <p:nvPicPr>
          <p:cNvPr id="29" name="object 2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908426" y="1228966"/>
            <a:ext cx="2798781" cy="1066800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6770647" y="1638254"/>
            <a:ext cx="12915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Times New Roman"/>
                <a:cs typeface="Times New Roman"/>
              </a:rPr>
              <a:t>Воздушно-капельный</a:t>
            </a:r>
            <a:endParaRPr sz="1000" dirty="0">
              <a:latin typeface="Times New Roman"/>
              <a:cs typeface="Times New Roman"/>
            </a:endParaRPr>
          </a:p>
        </p:txBody>
      </p:sp>
      <p:pic>
        <p:nvPicPr>
          <p:cNvPr id="41" name="object 4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948648" y="5409132"/>
            <a:ext cx="2941382" cy="1383792"/>
          </a:xfrm>
          <a:prstGeom prst="rect">
            <a:avLst/>
          </a:prstGeom>
        </p:spPr>
      </p:pic>
      <p:sp>
        <p:nvSpPr>
          <p:cNvPr id="42" name="object 42"/>
          <p:cNvSpPr txBox="1"/>
          <p:nvPr/>
        </p:nvSpPr>
        <p:spPr>
          <a:xfrm>
            <a:off x="3529968" y="5695440"/>
            <a:ext cx="1852866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Times New Roman"/>
                <a:cs typeface="Times New Roman"/>
              </a:rPr>
              <a:t>Ограниченность</a:t>
            </a:r>
            <a:r>
              <a:rPr sz="1000" b="1" spc="50" dirty="0">
                <a:latin typeface="Times New Roman"/>
                <a:cs typeface="Times New Roman"/>
              </a:rPr>
              <a:t> </a:t>
            </a:r>
            <a:r>
              <a:rPr sz="1000" b="1" spc="-10" dirty="0">
                <a:latin typeface="Times New Roman"/>
                <a:cs typeface="Times New Roman"/>
              </a:rPr>
              <a:t>пребывания </a:t>
            </a:r>
            <a:r>
              <a:rPr sz="1000" b="1" dirty="0">
                <a:latin typeface="Times New Roman"/>
                <a:cs typeface="Times New Roman"/>
              </a:rPr>
              <a:t>в</a:t>
            </a:r>
            <a:r>
              <a:rPr sz="1000" b="1" spc="-15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местах</a:t>
            </a:r>
            <a:r>
              <a:rPr sz="1000" b="1" spc="-40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скопления</a:t>
            </a:r>
            <a:r>
              <a:rPr sz="1000" b="1" spc="-20" dirty="0">
                <a:latin typeface="Times New Roman"/>
                <a:cs typeface="Times New Roman"/>
              </a:rPr>
              <a:t> </a:t>
            </a:r>
            <a:r>
              <a:rPr sz="1000" b="1" spc="-10" dirty="0">
                <a:latin typeface="Times New Roman"/>
                <a:cs typeface="Times New Roman"/>
              </a:rPr>
              <a:t>людей, </a:t>
            </a:r>
            <a:r>
              <a:rPr sz="1000" b="1" dirty="0">
                <a:latin typeface="Times New Roman"/>
                <a:cs typeface="Times New Roman"/>
              </a:rPr>
              <a:t>соблюдение</a:t>
            </a:r>
            <a:r>
              <a:rPr sz="1000" b="1" spc="-40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личной</a:t>
            </a:r>
            <a:r>
              <a:rPr sz="1000" b="1" spc="-60" dirty="0">
                <a:latin typeface="Times New Roman"/>
                <a:cs typeface="Times New Roman"/>
              </a:rPr>
              <a:t> </a:t>
            </a:r>
            <a:r>
              <a:rPr sz="1000" b="1" spc="-10" dirty="0">
                <a:latin typeface="Times New Roman"/>
                <a:cs typeface="Times New Roman"/>
              </a:rPr>
              <a:t>гигиены </a:t>
            </a:r>
            <a:r>
              <a:rPr sz="1000" b="1" dirty="0">
                <a:latin typeface="Times New Roman"/>
                <a:cs typeface="Times New Roman"/>
              </a:rPr>
              <a:t>(почаще</a:t>
            </a:r>
            <a:r>
              <a:rPr sz="1000" b="1" spc="-25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мыть</a:t>
            </a:r>
            <a:r>
              <a:rPr sz="1000" b="1" spc="-50" dirty="0">
                <a:latin typeface="Times New Roman"/>
                <a:cs typeface="Times New Roman"/>
              </a:rPr>
              <a:t> </a:t>
            </a:r>
            <a:r>
              <a:rPr sz="1000" b="1" spc="-20" dirty="0">
                <a:latin typeface="Times New Roman"/>
                <a:cs typeface="Times New Roman"/>
              </a:rPr>
              <a:t>руки, </a:t>
            </a:r>
            <a:r>
              <a:rPr sz="1000" b="1" dirty="0">
                <a:latin typeface="Times New Roman"/>
                <a:cs typeface="Times New Roman"/>
              </a:rPr>
              <a:t>правильно</a:t>
            </a:r>
            <a:r>
              <a:rPr sz="1000" b="1" spc="-35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чихать</a:t>
            </a:r>
            <a:r>
              <a:rPr sz="1000" b="1" spc="-45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и</a:t>
            </a:r>
            <a:r>
              <a:rPr sz="1000" b="1" spc="-15" dirty="0">
                <a:latin typeface="Times New Roman"/>
                <a:cs typeface="Times New Roman"/>
              </a:rPr>
              <a:t> </a:t>
            </a:r>
            <a:r>
              <a:rPr sz="1000" b="1" spc="-20" dirty="0">
                <a:latin typeface="Times New Roman"/>
                <a:cs typeface="Times New Roman"/>
              </a:rPr>
              <a:t>др.)</a:t>
            </a:r>
            <a:endParaRPr sz="1000" dirty="0">
              <a:latin typeface="Times New Roman"/>
              <a:cs typeface="Times New Roman"/>
            </a:endParaRPr>
          </a:p>
        </p:txBody>
      </p:sp>
      <p:pic>
        <p:nvPicPr>
          <p:cNvPr id="43" name="object 4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939554" y="4356049"/>
            <a:ext cx="2942259" cy="1066799"/>
          </a:xfrm>
          <a:prstGeom prst="rect">
            <a:avLst/>
          </a:prstGeom>
        </p:spPr>
      </p:pic>
      <p:sp>
        <p:nvSpPr>
          <p:cNvPr id="44" name="object 44"/>
          <p:cNvSpPr txBox="1"/>
          <p:nvPr/>
        </p:nvSpPr>
        <p:spPr>
          <a:xfrm>
            <a:off x="4188760" y="4723212"/>
            <a:ext cx="4667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Times New Roman"/>
                <a:cs typeface="Times New Roman"/>
              </a:rPr>
              <a:t>Низкий</a:t>
            </a:r>
            <a:endParaRPr sz="1000" dirty="0">
              <a:latin typeface="Times New Roman"/>
              <a:cs typeface="Times New Roman"/>
            </a:endParaRPr>
          </a:p>
        </p:txBody>
      </p:sp>
      <p:pic>
        <p:nvPicPr>
          <p:cNvPr id="45" name="object 4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931337" y="3312376"/>
            <a:ext cx="2942259" cy="1066800"/>
          </a:xfrm>
          <a:prstGeom prst="rect">
            <a:avLst/>
          </a:prstGeom>
        </p:spPr>
      </p:pic>
      <p:sp>
        <p:nvSpPr>
          <p:cNvPr id="46" name="object 46"/>
          <p:cNvSpPr txBox="1"/>
          <p:nvPr/>
        </p:nvSpPr>
        <p:spPr>
          <a:xfrm>
            <a:off x="3571251" y="3512008"/>
            <a:ext cx="1662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Times New Roman"/>
                <a:cs typeface="Times New Roman"/>
              </a:rPr>
              <a:t>Противовирусная</a:t>
            </a:r>
            <a:r>
              <a:rPr sz="1000" b="1" spc="15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терапия</a:t>
            </a:r>
            <a:r>
              <a:rPr sz="1000" b="1" spc="15" dirty="0">
                <a:latin typeface="Times New Roman"/>
                <a:cs typeface="Times New Roman"/>
              </a:rPr>
              <a:t> </a:t>
            </a:r>
            <a:r>
              <a:rPr sz="1000" b="1" spc="-50" dirty="0">
                <a:latin typeface="Times New Roman"/>
                <a:cs typeface="Times New Roman"/>
              </a:rPr>
              <a:t>и</a:t>
            </a:r>
            <a:r>
              <a:rPr sz="1000" b="1" spc="-10" dirty="0">
                <a:latin typeface="Times New Roman"/>
                <a:cs typeface="Times New Roman"/>
              </a:rPr>
              <a:t> Симптоматическое: обезболивающие, жаропонижающие</a:t>
            </a:r>
            <a:r>
              <a:rPr sz="1000" b="1" spc="35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и</a:t>
            </a:r>
            <a:r>
              <a:rPr sz="1000" b="1" spc="5" dirty="0">
                <a:latin typeface="Times New Roman"/>
                <a:cs typeface="Times New Roman"/>
              </a:rPr>
              <a:t> </a:t>
            </a:r>
            <a:r>
              <a:rPr sz="1000" b="1" spc="-25" dirty="0">
                <a:latin typeface="Times New Roman"/>
                <a:cs typeface="Times New Roman"/>
              </a:rPr>
              <a:t>др.</a:t>
            </a:r>
            <a:endParaRPr sz="1000" dirty="0">
              <a:latin typeface="Times New Roman"/>
              <a:cs typeface="Times New Roman"/>
            </a:endParaRPr>
          </a:p>
        </p:txBody>
      </p:sp>
      <p:pic>
        <p:nvPicPr>
          <p:cNvPr id="47" name="object 4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940481" y="2268702"/>
            <a:ext cx="2942259" cy="1066800"/>
          </a:xfrm>
          <a:prstGeom prst="rect">
            <a:avLst/>
          </a:prstGeom>
        </p:spPr>
      </p:pic>
      <p:sp>
        <p:nvSpPr>
          <p:cNvPr id="48" name="object 48"/>
          <p:cNvSpPr txBox="1"/>
          <p:nvPr/>
        </p:nvSpPr>
        <p:spPr>
          <a:xfrm>
            <a:off x="3571251" y="2549922"/>
            <a:ext cx="163258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Times New Roman"/>
                <a:cs typeface="Times New Roman"/>
              </a:rPr>
              <a:t>Насморк,</a:t>
            </a:r>
            <a:r>
              <a:rPr sz="1000" b="1" spc="-50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кашель,</a:t>
            </a:r>
            <a:r>
              <a:rPr sz="1000" b="1" spc="-35" dirty="0">
                <a:latin typeface="Times New Roman"/>
                <a:cs typeface="Times New Roman"/>
              </a:rPr>
              <a:t> </a:t>
            </a:r>
            <a:r>
              <a:rPr sz="1000" b="1" spc="-10" dirty="0">
                <a:latin typeface="Times New Roman"/>
                <a:cs typeface="Times New Roman"/>
              </a:rPr>
              <a:t>головная </a:t>
            </a:r>
            <a:r>
              <a:rPr sz="1000" b="1" dirty="0">
                <a:latin typeface="Times New Roman"/>
                <a:cs typeface="Times New Roman"/>
              </a:rPr>
              <a:t>боль,</a:t>
            </a:r>
            <a:r>
              <a:rPr sz="1000" b="1" spc="-25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повышение</a:t>
            </a:r>
            <a:r>
              <a:rPr sz="1000" b="1" spc="-15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t</a:t>
            </a:r>
            <a:r>
              <a:rPr sz="1000" b="1" spc="-5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тела</a:t>
            </a:r>
            <a:r>
              <a:rPr sz="1000" b="1" spc="-35" dirty="0">
                <a:latin typeface="Times New Roman"/>
                <a:cs typeface="Times New Roman"/>
              </a:rPr>
              <a:t> </a:t>
            </a:r>
            <a:r>
              <a:rPr sz="1000" b="1" spc="-25" dirty="0">
                <a:latin typeface="Times New Roman"/>
                <a:cs typeface="Times New Roman"/>
              </a:rPr>
              <a:t>до </a:t>
            </a:r>
            <a:r>
              <a:rPr sz="1000" b="1" spc="-10" dirty="0">
                <a:latin typeface="Times New Roman"/>
                <a:cs typeface="Times New Roman"/>
              </a:rPr>
              <a:t>37,5-</a:t>
            </a:r>
            <a:r>
              <a:rPr sz="1000" b="1" dirty="0">
                <a:latin typeface="Times New Roman"/>
                <a:cs typeface="Times New Roman"/>
              </a:rPr>
              <a:t>38,0</a:t>
            </a:r>
            <a:r>
              <a:rPr sz="1000" b="1" spc="10" dirty="0">
                <a:latin typeface="Times New Roman"/>
                <a:cs typeface="Times New Roman"/>
              </a:rPr>
              <a:t> </a:t>
            </a:r>
            <a:r>
              <a:rPr sz="1000" b="1" spc="-25" dirty="0">
                <a:latin typeface="Times New Roman"/>
                <a:cs typeface="Times New Roman"/>
              </a:rPr>
              <a:t>гр.</a:t>
            </a:r>
            <a:endParaRPr sz="1000" dirty="0">
              <a:latin typeface="Times New Roman"/>
              <a:cs typeface="Times New Roman"/>
            </a:endParaRPr>
          </a:p>
        </p:txBody>
      </p:sp>
      <p:pic>
        <p:nvPicPr>
          <p:cNvPr id="49" name="object 4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935821" y="1234247"/>
            <a:ext cx="2964986" cy="1066800"/>
          </a:xfrm>
          <a:prstGeom prst="rect">
            <a:avLst/>
          </a:prstGeom>
        </p:spPr>
      </p:pic>
      <p:sp>
        <p:nvSpPr>
          <p:cNvPr id="50" name="object 50"/>
          <p:cNvSpPr txBox="1"/>
          <p:nvPr/>
        </p:nvSpPr>
        <p:spPr>
          <a:xfrm>
            <a:off x="3862367" y="1624192"/>
            <a:ext cx="12909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Times New Roman"/>
                <a:cs typeface="Times New Roman"/>
              </a:rPr>
              <a:t>Воздушно-капельный</a:t>
            </a:r>
            <a:endParaRPr sz="1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342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32003" y="-8240"/>
            <a:ext cx="7862188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6281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Симптомы</a:t>
            </a:r>
            <a:r>
              <a:rPr sz="4000" spc="-229" dirty="0"/>
              <a:t> </a:t>
            </a:r>
            <a:r>
              <a:rPr sz="4000" spc="-20" dirty="0"/>
              <a:t>ОРВИ</a:t>
            </a:r>
            <a:endParaRPr sz="4000" dirty="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4715" y="979932"/>
            <a:ext cx="1370075" cy="169163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6344" y="3570732"/>
            <a:ext cx="1226820" cy="157124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86884" y="880872"/>
            <a:ext cx="1298448" cy="177698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70632" y="3715511"/>
            <a:ext cx="1371599" cy="146608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234428" y="1010411"/>
            <a:ext cx="1371600" cy="152704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091171" y="3570732"/>
            <a:ext cx="1597152" cy="158800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482595" y="979932"/>
            <a:ext cx="1298447" cy="157124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930140" y="3643884"/>
            <a:ext cx="1226819" cy="1540764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338452" y="6121704"/>
            <a:ext cx="65119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Инкубационный</a:t>
            </a:r>
            <a:r>
              <a:rPr sz="16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период</a:t>
            </a:r>
            <a:r>
              <a:rPr sz="16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может</a:t>
            </a:r>
            <a:r>
              <a:rPr sz="16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длится</a:t>
            </a:r>
            <a:r>
              <a:rPr sz="16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от</a:t>
            </a:r>
            <a:r>
              <a:rPr sz="16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нескольких</a:t>
            </a:r>
            <a:r>
              <a:rPr sz="16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часов</a:t>
            </a:r>
            <a:r>
              <a:rPr sz="1600"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до</a:t>
            </a:r>
            <a:r>
              <a:rPr sz="16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r>
              <a:rPr sz="16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суток.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72070" y="2664713"/>
            <a:ext cx="18326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50545" marR="5080" indent="-53848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205868"/>
                </a:solidFill>
                <a:latin typeface="Times New Roman"/>
                <a:cs typeface="Times New Roman"/>
              </a:rPr>
              <a:t>Заложенность</a:t>
            </a:r>
            <a:r>
              <a:rPr sz="1600" b="1" spc="-30" dirty="0">
                <a:solidFill>
                  <a:srgbClr val="205868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205868"/>
                </a:solidFill>
                <a:latin typeface="Times New Roman"/>
                <a:cs typeface="Times New Roman"/>
              </a:rPr>
              <a:t>носа, </a:t>
            </a:r>
            <a:r>
              <a:rPr sz="1600" b="1" spc="-10" dirty="0">
                <a:solidFill>
                  <a:srgbClr val="205868"/>
                </a:solidFill>
                <a:latin typeface="Times New Roman"/>
                <a:cs typeface="Times New Roman"/>
              </a:rPr>
              <a:t>Чиханье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8020" y="5113401"/>
            <a:ext cx="173672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8955" marR="5080" indent="-51689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205868"/>
                </a:solidFill>
                <a:latin typeface="Times New Roman"/>
                <a:cs typeface="Times New Roman"/>
              </a:rPr>
              <a:t>Першение</a:t>
            </a:r>
            <a:r>
              <a:rPr sz="1600" b="1" spc="-35" dirty="0">
                <a:solidFill>
                  <a:srgbClr val="205868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05868"/>
                </a:solidFill>
                <a:latin typeface="Times New Roman"/>
                <a:cs typeface="Times New Roman"/>
              </a:rPr>
              <a:t>в</a:t>
            </a:r>
            <a:r>
              <a:rPr sz="1600" b="1" spc="-60" dirty="0">
                <a:solidFill>
                  <a:srgbClr val="205868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205868"/>
                </a:solidFill>
                <a:latin typeface="Times New Roman"/>
                <a:cs typeface="Times New Roman"/>
              </a:rPr>
              <a:t>горле, Кашель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95520" y="2736595"/>
            <a:ext cx="13093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205868"/>
                </a:solidFill>
                <a:latin typeface="Times New Roman"/>
                <a:cs typeface="Times New Roman"/>
              </a:rPr>
              <a:t>Ломота</a:t>
            </a:r>
            <a:r>
              <a:rPr sz="1600" b="1" spc="-45" dirty="0">
                <a:solidFill>
                  <a:srgbClr val="205868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05868"/>
                </a:solidFill>
                <a:latin typeface="Times New Roman"/>
                <a:cs typeface="Times New Roman"/>
              </a:rPr>
              <a:t>в</a:t>
            </a:r>
            <a:r>
              <a:rPr sz="1600" b="1" spc="-55" dirty="0">
                <a:solidFill>
                  <a:srgbClr val="205868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205868"/>
                </a:solidFill>
                <a:latin typeface="Times New Roman"/>
                <a:cs typeface="Times New Roman"/>
              </a:rPr>
              <a:t>теле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490977" y="2736595"/>
            <a:ext cx="13544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30" dirty="0">
                <a:solidFill>
                  <a:srgbClr val="205868"/>
                </a:solidFill>
                <a:latin typeface="Times New Roman"/>
                <a:cs typeface="Times New Roman"/>
              </a:rPr>
              <a:t>Головная </a:t>
            </a:r>
            <a:r>
              <a:rPr sz="1600" b="1" spc="-20" dirty="0">
                <a:solidFill>
                  <a:srgbClr val="205868"/>
                </a:solidFill>
                <a:latin typeface="Times New Roman"/>
                <a:cs typeface="Times New Roman"/>
              </a:rPr>
              <a:t>боль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39665" y="5113401"/>
            <a:ext cx="12661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205868"/>
                </a:solidFill>
                <a:latin typeface="Times New Roman"/>
                <a:cs typeface="Times New Roman"/>
              </a:rPr>
              <a:t>Слезотечение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796278" y="5113401"/>
            <a:ext cx="22453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205868"/>
                </a:solidFill>
                <a:latin typeface="Times New Roman"/>
                <a:cs typeface="Times New Roman"/>
              </a:rPr>
              <a:t>Общая</a:t>
            </a:r>
            <a:r>
              <a:rPr sz="1600" b="1" spc="-50" dirty="0">
                <a:solidFill>
                  <a:srgbClr val="205868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05868"/>
                </a:solidFill>
                <a:latin typeface="Times New Roman"/>
                <a:cs typeface="Times New Roman"/>
              </a:rPr>
              <a:t>слабость</a:t>
            </a:r>
            <a:r>
              <a:rPr sz="1600" b="1" spc="-40" dirty="0">
                <a:solidFill>
                  <a:srgbClr val="205868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05868"/>
                </a:solidFill>
                <a:latin typeface="Times New Roman"/>
                <a:cs typeface="Times New Roman"/>
              </a:rPr>
              <a:t>и</a:t>
            </a:r>
            <a:r>
              <a:rPr sz="1600" b="1" spc="-60" dirty="0">
                <a:solidFill>
                  <a:srgbClr val="205868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205868"/>
                </a:solidFill>
                <a:latin typeface="Times New Roman"/>
                <a:cs typeface="Times New Roman"/>
              </a:rPr>
              <a:t>озноб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346705" y="5113401"/>
            <a:ext cx="20415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205868"/>
                </a:solidFill>
                <a:latin typeface="Times New Roman"/>
                <a:cs typeface="Times New Roman"/>
              </a:rPr>
              <a:t>Высокая</a:t>
            </a:r>
            <a:r>
              <a:rPr sz="1600" b="1" spc="-85" dirty="0">
                <a:solidFill>
                  <a:srgbClr val="205868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205868"/>
                </a:solidFill>
                <a:latin typeface="Times New Roman"/>
                <a:cs typeface="Times New Roman"/>
              </a:rPr>
              <a:t>температура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58267" y="2736595"/>
            <a:ext cx="184721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205868"/>
                </a:solidFill>
                <a:latin typeface="Times New Roman"/>
                <a:cs typeface="Times New Roman"/>
              </a:rPr>
              <a:t>Общее</a:t>
            </a:r>
            <a:r>
              <a:rPr sz="1600" b="1" spc="-50" dirty="0">
                <a:solidFill>
                  <a:srgbClr val="205868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205868"/>
                </a:solidFill>
                <a:latin typeface="Times New Roman"/>
                <a:cs typeface="Times New Roman"/>
              </a:rPr>
              <a:t>недомогание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2806" y="19235"/>
            <a:ext cx="7938388" cy="730148"/>
          </a:xfrm>
          <a:prstGeom prst="rect">
            <a:avLst/>
          </a:prstGeom>
        </p:spPr>
        <p:txBody>
          <a:bodyPr vert="horz" wrap="square" lIns="0" tIns="174447" rIns="0" bIns="0" rtlCol="0">
            <a:spAutoFit/>
          </a:bodyPr>
          <a:lstStyle/>
          <a:p>
            <a:pPr marL="1240790">
              <a:lnSpc>
                <a:spcPct val="100000"/>
              </a:lnSpc>
              <a:spcBef>
                <a:spcPts val="100"/>
              </a:spcBef>
            </a:pPr>
            <a:r>
              <a:rPr dirty="0"/>
              <a:t>Лечение</a:t>
            </a:r>
            <a:r>
              <a:rPr spc="-165" dirty="0"/>
              <a:t> </a:t>
            </a:r>
            <a:r>
              <a:rPr dirty="0"/>
              <a:t>вирусных</a:t>
            </a:r>
            <a:r>
              <a:rPr spc="-160" dirty="0"/>
              <a:t> </a:t>
            </a:r>
            <a:r>
              <a:rPr spc="-10" dirty="0"/>
              <a:t>инфекций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5800" y="924028"/>
            <a:ext cx="8229601" cy="563038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302895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</a:tabLst>
            </a:pPr>
            <a:r>
              <a:rPr sz="2000" b="1" dirty="0">
                <a:solidFill>
                  <a:srgbClr val="205868"/>
                </a:solidFill>
                <a:latin typeface="Times New Roman"/>
                <a:cs typeface="Times New Roman"/>
              </a:rPr>
              <a:t>При</a:t>
            </a:r>
            <a:r>
              <a:rPr sz="2000" b="1" spc="-65" dirty="0">
                <a:solidFill>
                  <a:srgbClr val="20586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05868"/>
                </a:solidFill>
                <a:latin typeface="Times New Roman"/>
                <a:cs typeface="Times New Roman"/>
              </a:rPr>
              <a:t>ОРВИ</a:t>
            </a:r>
            <a:r>
              <a:rPr sz="2000" b="1" spc="-55" dirty="0">
                <a:solidFill>
                  <a:srgbClr val="20586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05868"/>
                </a:solidFill>
                <a:latin typeface="Times New Roman"/>
                <a:cs typeface="Times New Roman"/>
              </a:rPr>
              <a:t>в</a:t>
            </a:r>
            <a:r>
              <a:rPr sz="2000" b="1" spc="-55" dirty="0">
                <a:solidFill>
                  <a:srgbClr val="20586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05868"/>
                </a:solidFill>
                <a:latin typeface="Times New Roman"/>
                <a:cs typeface="Times New Roman"/>
              </a:rPr>
              <a:t>первую</a:t>
            </a:r>
            <a:r>
              <a:rPr sz="2000" b="1" spc="-80" dirty="0">
                <a:solidFill>
                  <a:srgbClr val="20586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05868"/>
                </a:solidFill>
                <a:latin typeface="Times New Roman"/>
                <a:cs typeface="Times New Roman"/>
              </a:rPr>
              <a:t>очередь</a:t>
            </a:r>
            <a:r>
              <a:rPr sz="2000" b="1" spc="-65" dirty="0">
                <a:solidFill>
                  <a:srgbClr val="205868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205868"/>
                </a:solidFill>
                <a:latin typeface="Times New Roman"/>
                <a:cs typeface="Times New Roman"/>
              </a:rPr>
              <a:t>рекомендуется</a:t>
            </a:r>
            <a:r>
              <a:rPr sz="2000" b="1" spc="-75" dirty="0">
                <a:solidFill>
                  <a:srgbClr val="20586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05868"/>
                </a:solidFill>
                <a:latin typeface="Times New Roman"/>
                <a:cs typeface="Times New Roman"/>
              </a:rPr>
              <a:t>обратиться</a:t>
            </a:r>
            <a:r>
              <a:rPr sz="2000" b="1" spc="-40" dirty="0">
                <a:solidFill>
                  <a:srgbClr val="20586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05868"/>
                </a:solidFill>
                <a:latin typeface="Times New Roman"/>
                <a:cs typeface="Times New Roman"/>
              </a:rPr>
              <a:t>к</a:t>
            </a:r>
            <a:r>
              <a:rPr sz="2000" b="1" spc="-55" dirty="0">
                <a:solidFill>
                  <a:srgbClr val="205868"/>
                </a:solidFill>
                <a:latin typeface="Times New Roman"/>
                <a:cs typeface="Times New Roman"/>
              </a:rPr>
              <a:t> </a:t>
            </a:r>
            <a:r>
              <a:rPr sz="2000" b="1" spc="-35" dirty="0">
                <a:solidFill>
                  <a:srgbClr val="205868"/>
                </a:solidFill>
                <a:latin typeface="Times New Roman"/>
                <a:cs typeface="Times New Roman"/>
              </a:rPr>
              <a:t>врачу,</a:t>
            </a:r>
            <a:r>
              <a:rPr sz="2000" b="1" spc="-80" dirty="0">
                <a:solidFill>
                  <a:srgbClr val="205868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205868"/>
                </a:solidFill>
                <a:latin typeface="Times New Roman"/>
                <a:cs typeface="Times New Roman"/>
              </a:rPr>
              <a:t>для </a:t>
            </a:r>
            <a:r>
              <a:rPr sz="2000" b="1" dirty="0">
                <a:solidFill>
                  <a:srgbClr val="205868"/>
                </a:solidFill>
                <a:latin typeface="Times New Roman"/>
                <a:cs typeface="Times New Roman"/>
              </a:rPr>
              <a:t>получения</a:t>
            </a:r>
            <a:r>
              <a:rPr sz="2000" b="1" spc="-90" dirty="0">
                <a:solidFill>
                  <a:srgbClr val="205868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205868"/>
                </a:solidFill>
                <a:latin typeface="Times New Roman"/>
                <a:cs typeface="Times New Roman"/>
              </a:rPr>
              <a:t>адекватного</a:t>
            </a:r>
            <a:r>
              <a:rPr sz="2000" b="1" spc="-90" dirty="0">
                <a:solidFill>
                  <a:srgbClr val="20586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05868"/>
                </a:solidFill>
                <a:latin typeface="Times New Roman"/>
                <a:cs typeface="Times New Roman"/>
              </a:rPr>
              <a:t>лечения</a:t>
            </a:r>
            <a:r>
              <a:rPr sz="2000" b="1" spc="-75" dirty="0">
                <a:solidFill>
                  <a:srgbClr val="205868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205868"/>
                </a:solidFill>
                <a:latin typeface="Times New Roman"/>
                <a:cs typeface="Times New Roman"/>
              </a:rPr>
              <a:t>(противовирусная</a:t>
            </a:r>
            <a:r>
              <a:rPr sz="2000" b="1" spc="-90" dirty="0">
                <a:solidFill>
                  <a:srgbClr val="205868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205868"/>
                </a:solidFill>
                <a:latin typeface="Times New Roman"/>
                <a:cs typeface="Times New Roman"/>
              </a:rPr>
              <a:t>терапия)!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60"/>
              </a:spcBef>
              <a:buClr>
                <a:srgbClr val="205868"/>
              </a:buClr>
              <a:buFont typeface="Arial MT"/>
              <a:buChar char="•"/>
            </a:pPr>
            <a:endParaRPr sz="2000" dirty="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2000" b="1" spc="-30" dirty="0">
                <a:solidFill>
                  <a:srgbClr val="205868"/>
                </a:solidFill>
                <a:latin typeface="Times New Roman"/>
                <a:cs typeface="Times New Roman"/>
              </a:rPr>
              <a:t>Соблюдать</a:t>
            </a:r>
            <a:r>
              <a:rPr sz="2000" b="1" spc="-65" dirty="0">
                <a:solidFill>
                  <a:srgbClr val="20586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05868"/>
                </a:solidFill>
                <a:latin typeface="Times New Roman"/>
                <a:cs typeface="Times New Roman"/>
              </a:rPr>
              <a:t>постельный</a:t>
            </a:r>
            <a:r>
              <a:rPr sz="2000" b="1" spc="-30" dirty="0">
                <a:solidFill>
                  <a:srgbClr val="205868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205868"/>
                </a:solidFill>
                <a:latin typeface="Times New Roman"/>
                <a:cs typeface="Times New Roman"/>
              </a:rPr>
              <a:t>режим.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60"/>
              </a:spcBef>
              <a:buClr>
                <a:srgbClr val="205868"/>
              </a:buClr>
              <a:buFont typeface="Arial MT"/>
              <a:buChar char="•"/>
            </a:pPr>
            <a:endParaRPr sz="2000" dirty="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2000" b="1" dirty="0">
                <a:solidFill>
                  <a:srgbClr val="205868"/>
                </a:solidFill>
                <a:latin typeface="Times New Roman"/>
                <a:cs typeface="Times New Roman"/>
              </a:rPr>
              <a:t>Следует</a:t>
            </a:r>
            <a:r>
              <a:rPr sz="2000" b="1" spc="-95" dirty="0">
                <a:solidFill>
                  <a:srgbClr val="20586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05868"/>
                </a:solidFill>
                <a:latin typeface="Times New Roman"/>
                <a:cs typeface="Times New Roman"/>
              </a:rPr>
              <a:t>пить</a:t>
            </a:r>
            <a:r>
              <a:rPr sz="2000" b="1" spc="-60" dirty="0">
                <a:solidFill>
                  <a:srgbClr val="20586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05868"/>
                </a:solidFill>
                <a:latin typeface="Times New Roman"/>
                <a:cs typeface="Times New Roman"/>
              </a:rPr>
              <a:t>много</a:t>
            </a:r>
            <a:r>
              <a:rPr sz="2000" b="1" spc="-75" dirty="0">
                <a:solidFill>
                  <a:srgbClr val="205868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205868"/>
                </a:solidFill>
                <a:latin typeface="Times New Roman"/>
                <a:cs typeface="Times New Roman"/>
              </a:rPr>
              <a:t>жидкости.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60"/>
              </a:spcBef>
              <a:buClr>
                <a:srgbClr val="205868"/>
              </a:buClr>
              <a:buFont typeface="Arial MT"/>
              <a:buChar char="•"/>
            </a:pPr>
            <a:endParaRPr sz="2000" dirty="0">
              <a:latin typeface="Times New Roman"/>
              <a:cs typeface="Times New Roman"/>
            </a:endParaRPr>
          </a:p>
          <a:p>
            <a:pPr marL="355600" marR="456565" indent="-342900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sz="2000" b="1" dirty="0">
                <a:solidFill>
                  <a:srgbClr val="205868"/>
                </a:solidFill>
                <a:latin typeface="Times New Roman"/>
                <a:cs typeface="Times New Roman"/>
              </a:rPr>
              <a:t>Если</a:t>
            </a:r>
            <a:r>
              <a:rPr sz="2000" b="1" spc="-15" dirty="0">
                <a:solidFill>
                  <a:srgbClr val="205868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205868"/>
                </a:solidFill>
                <a:latin typeface="Times New Roman"/>
                <a:cs typeface="Times New Roman"/>
              </a:rPr>
              <a:t>температура</a:t>
            </a:r>
            <a:r>
              <a:rPr sz="2000" b="1" spc="-55" dirty="0">
                <a:solidFill>
                  <a:srgbClr val="20586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05868"/>
                </a:solidFill>
                <a:latin typeface="Times New Roman"/>
                <a:cs typeface="Times New Roman"/>
              </a:rPr>
              <a:t>поднимается</a:t>
            </a:r>
            <a:r>
              <a:rPr sz="2000" b="1" spc="-15" dirty="0">
                <a:solidFill>
                  <a:srgbClr val="20586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05868"/>
                </a:solidFill>
                <a:latin typeface="Times New Roman"/>
                <a:cs typeface="Times New Roman"/>
              </a:rPr>
              <a:t>выше</a:t>
            </a:r>
            <a:r>
              <a:rPr sz="2000" b="1" spc="-25" dirty="0">
                <a:solidFill>
                  <a:srgbClr val="20586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05868"/>
                </a:solidFill>
                <a:latin typeface="Times New Roman"/>
                <a:cs typeface="Times New Roman"/>
              </a:rPr>
              <a:t>38,5°,</a:t>
            </a:r>
            <a:r>
              <a:rPr sz="2000" b="1" spc="-45" dirty="0">
                <a:solidFill>
                  <a:srgbClr val="205868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205868"/>
                </a:solidFill>
                <a:latin typeface="Times New Roman"/>
                <a:cs typeface="Times New Roman"/>
              </a:rPr>
              <a:t>необходимо</a:t>
            </a:r>
            <a:r>
              <a:rPr sz="2000" b="1" spc="-55" dirty="0">
                <a:solidFill>
                  <a:srgbClr val="205868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205868"/>
                </a:solidFill>
                <a:latin typeface="Times New Roman"/>
                <a:cs typeface="Times New Roman"/>
              </a:rPr>
              <a:t>принимать жаропонижающие.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65"/>
              </a:spcBef>
              <a:buClr>
                <a:srgbClr val="205868"/>
              </a:buClr>
              <a:buFont typeface="Arial MT"/>
              <a:buChar char="•"/>
            </a:pPr>
            <a:endParaRPr sz="200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sz="2000" b="1" spc="-10" dirty="0">
                <a:solidFill>
                  <a:srgbClr val="205868"/>
                </a:solidFill>
                <a:latin typeface="Times New Roman"/>
                <a:cs typeface="Times New Roman"/>
              </a:rPr>
              <a:t>Промывать</a:t>
            </a:r>
            <a:r>
              <a:rPr sz="2000" b="1" spc="-40" dirty="0">
                <a:solidFill>
                  <a:srgbClr val="20586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05868"/>
                </a:solidFill>
                <a:latin typeface="Times New Roman"/>
                <a:cs typeface="Times New Roman"/>
              </a:rPr>
              <a:t>нос</a:t>
            </a:r>
            <a:r>
              <a:rPr sz="2000" b="1" spc="-35" dirty="0">
                <a:solidFill>
                  <a:srgbClr val="20586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05868"/>
                </a:solidFill>
                <a:latin typeface="Times New Roman"/>
                <a:cs typeface="Times New Roman"/>
              </a:rPr>
              <a:t>изотоническим</a:t>
            </a:r>
            <a:r>
              <a:rPr sz="2000" b="1" spc="-60" dirty="0">
                <a:solidFill>
                  <a:srgbClr val="205868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205868"/>
                </a:solidFill>
                <a:latin typeface="Times New Roman"/>
                <a:cs typeface="Times New Roman"/>
              </a:rPr>
              <a:t>(0,9%-</a:t>
            </a:r>
            <a:r>
              <a:rPr sz="2000" b="1" dirty="0">
                <a:solidFill>
                  <a:srgbClr val="205868"/>
                </a:solidFill>
                <a:latin typeface="Times New Roman"/>
                <a:cs typeface="Times New Roman"/>
              </a:rPr>
              <a:t>м)</a:t>
            </a:r>
            <a:r>
              <a:rPr sz="2000" b="1" spc="-40" dirty="0">
                <a:solidFill>
                  <a:srgbClr val="20586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05868"/>
                </a:solidFill>
                <a:latin typeface="Times New Roman"/>
                <a:cs typeface="Times New Roman"/>
              </a:rPr>
              <a:t>раствором,</a:t>
            </a:r>
            <a:r>
              <a:rPr sz="2000" b="1" spc="-55" dirty="0">
                <a:solidFill>
                  <a:srgbClr val="20586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05868"/>
                </a:solidFill>
                <a:latin typeface="Times New Roman"/>
                <a:cs typeface="Times New Roman"/>
              </a:rPr>
              <a:t>а</a:t>
            </a:r>
            <a:r>
              <a:rPr sz="2000" b="1" spc="-35" dirty="0">
                <a:solidFill>
                  <a:srgbClr val="20586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05868"/>
                </a:solidFill>
                <a:latin typeface="Times New Roman"/>
                <a:cs typeface="Times New Roman"/>
              </a:rPr>
              <a:t>также</a:t>
            </a:r>
            <a:r>
              <a:rPr sz="2000" b="1" spc="-35" dirty="0">
                <a:solidFill>
                  <a:srgbClr val="205868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205868"/>
                </a:solidFill>
                <a:latin typeface="Times New Roman"/>
                <a:cs typeface="Times New Roman"/>
              </a:rPr>
              <a:t>полоскать горло,</a:t>
            </a:r>
            <a:r>
              <a:rPr sz="2000" b="1" spc="-75" dirty="0">
                <a:solidFill>
                  <a:srgbClr val="205868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205868"/>
                </a:solidFill>
                <a:latin typeface="Times New Roman"/>
                <a:cs typeface="Times New Roman"/>
              </a:rPr>
              <a:t>поскольку</a:t>
            </a:r>
            <a:r>
              <a:rPr sz="2000" b="1" spc="-70" dirty="0">
                <a:solidFill>
                  <a:srgbClr val="20586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05868"/>
                </a:solidFill>
                <a:latin typeface="Times New Roman"/>
                <a:cs typeface="Times New Roman"/>
              </a:rPr>
              <a:t>оно</a:t>
            </a:r>
            <a:r>
              <a:rPr sz="2000" b="1" spc="-55" dirty="0">
                <a:solidFill>
                  <a:srgbClr val="20586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05868"/>
                </a:solidFill>
                <a:latin typeface="Times New Roman"/>
                <a:cs typeface="Times New Roman"/>
              </a:rPr>
              <a:t>обладает</a:t>
            </a:r>
            <a:r>
              <a:rPr sz="2000" b="1" spc="-70" dirty="0">
                <a:solidFill>
                  <a:srgbClr val="20586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05868"/>
                </a:solidFill>
                <a:latin typeface="Times New Roman"/>
                <a:cs typeface="Times New Roman"/>
              </a:rPr>
              <a:t>свойством</a:t>
            </a:r>
            <a:r>
              <a:rPr sz="2000" b="1" spc="-65" dirty="0">
                <a:solidFill>
                  <a:srgbClr val="205868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205868"/>
                </a:solidFill>
                <a:latin typeface="Times New Roman"/>
                <a:cs typeface="Times New Roman"/>
              </a:rPr>
              <a:t>удерживать</a:t>
            </a:r>
            <a:r>
              <a:rPr sz="2000" b="1" spc="-60" dirty="0">
                <a:solidFill>
                  <a:srgbClr val="205868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205868"/>
                </a:solidFill>
                <a:latin typeface="Times New Roman"/>
                <a:cs typeface="Times New Roman"/>
              </a:rPr>
              <a:t>влагу.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15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414020" algn="ctr">
              <a:lnSpc>
                <a:spcPct val="100000"/>
              </a:lnSpc>
            </a:pP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Дополнительные</a:t>
            </a:r>
            <a:r>
              <a:rPr sz="2000" b="1" spc="-9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лекарственные</a:t>
            </a:r>
            <a:r>
              <a:rPr sz="2000" b="1" spc="-8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средства</a:t>
            </a:r>
            <a:r>
              <a:rPr sz="2000" b="1" spc="-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должен</a:t>
            </a:r>
            <a:r>
              <a:rPr sz="2000" b="1" spc="-1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назначить</a:t>
            </a:r>
            <a:r>
              <a:rPr sz="2000" b="1" spc="-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врач</a:t>
            </a:r>
            <a:r>
              <a:rPr sz="2000" b="1" spc="-9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(</a:t>
            </a:r>
            <a:r>
              <a:rPr sz="2000" b="1" spc="-25" dirty="0" err="1">
                <a:solidFill>
                  <a:srgbClr val="C00000"/>
                </a:solidFill>
                <a:latin typeface="Times New Roman"/>
                <a:cs typeface="Times New Roman"/>
              </a:rPr>
              <a:t>по</a:t>
            </a:r>
            <a:r>
              <a:rPr lang="ru-RU" sz="20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 err="1">
                <a:solidFill>
                  <a:srgbClr val="C00000"/>
                </a:solidFill>
                <a:latin typeface="Times New Roman"/>
                <a:cs typeface="Times New Roman"/>
              </a:rPr>
              <a:t>показаниям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)!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27211" y="6426809"/>
            <a:ext cx="180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09600" y="-12824"/>
            <a:ext cx="7592440" cy="625248"/>
          </a:xfrm>
          <a:prstGeom prst="rect">
            <a:avLst/>
          </a:prstGeom>
        </p:spPr>
        <p:txBody>
          <a:bodyPr vert="horz" wrap="square" lIns="0" tIns="70561" rIns="0" bIns="0" rtlCol="0">
            <a:spAutoFit/>
          </a:bodyPr>
          <a:lstStyle/>
          <a:p>
            <a:pPr marL="264414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Профилактика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661666" y="1432001"/>
            <a:ext cx="36233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7375E"/>
                </a:solidFill>
                <a:latin typeface="Times New Roman"/>
                <a:cs typeface="Times New Roman"/>
              </a:rPr>
              <a:t>регулярное</a:t>
            </a:r>
            <a:r>
              <a:rPr sz="1800" b="1" spc="-5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проветривание</a:t>
            </a:r>
            <a:r>
              <a:rPr sz="1800" b="1" spc="-2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комнат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18764" y="2590927"/>
            <a:ext cx="5246370" cy="591187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ts val="2110"/>
              </a:lnSpc>
              <a:spcBef>
                <a:spcPts val="210"/>
              </a:spcBef>
            </a:pPr>
            <a:r>
              <a:rPr sz="1800" b="1" spc="-25" dirty="0">
                <a:solidFill>
                  <a:srgbClr val="205868"/>
                </a:solidFill>
                <a:latin typeface="Times New Roman"/>
                <a:cs typeface="Times New Roman"/>
              </a:rPr>
              <a:t>соблюдать</a:t>
            </a:r>
            <a:r>
              <a:rPr sz="1800" b="1" spc="-65" dirty="0">
                <a:solidFill>
                  <a:srgbClr val="205868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205868"/>
                </a:solidFill>
                <a:latin typeface="Times New Roman"/>
                <a:cs typeface="Times New Roman"/>
              </a:rPr>
              <a:t>правила</a:t>
            </a:r>
            <a:r>
              <a:rPr sz="1800" b="1" spc="-55" dirty="0">
                <a:solidFill>
                  <a:srgbClr val="205868"/>
                </a:solidFill>
                <a:latin typeface="Times New Roman"/>
                <a:cs typeface="Times New Roman"/>
              </a:rPr>
              <a:t> </a:t>
            </a:r>
            <a:r>
              <a:rPr sz="1800" b="1" dirty="0" err="1">
                <a:solidFill>
                  <a:srgbClr val="205868"/>
                </a:solidFill>
                <a:latin typeface="Times New Roman"/>
                <a:cs typeface="Times New Roman"/>
              </a:rPr>
              <a:t>личной</a:t>
            </a:r>
            <a:r>
              <a:rPr sz="1800" b="1" spc="-55" dirty="0">
                <a:solidFill>
                  <a:srgbClr val="205868"/>
                </a:solidFill>
                <a:latin typeface="Times New Roman"/>
                <a:cs typeface="Times New Roman"/>
              </a:rPr>
              <a:t> </a:t>
            </a:r>
            <a:r>
              <a:rPr sz="1800" b="1" dirty="0" err="1">
                <a:solidFill>
                  <a:srgbClr val="205868"/>
                </a:solidFill>
                <a:latin typeface="Times New Roman"/>
                <a:cs typeface="Times New Roman"/>
              </a:rPr>
              <a:t>гигиены</a:t>
            </a:r>
            <a:r>
              <a:rPr sz="1800" b="1" spc="-65" dirty="0">
                <a:solidFill>
                  <a:srgbClr val="205868"/>
                </a:solidFill>
                <a:latin typeface="Times New Roman"/>
                <a:cs typeface="Times New Roman"/>
              </a:rPr>
              <a:t> </a:t>
            </a:r>
            <a:endParaRPr lang="ru-RU" sz="1800" b="1" spc="-65" dirty="0">
              <a:solidFill>
                <a:srgbClr val="205868"/>
              </a:solidFill>
              <a:latin typeface="Times New Roman"/>
              <a:cs typeface="Times New Roman"/>
            </a:endParaRPr>
          </a:p>
          <a:p>
            <a:pPr marL="12700" marR="5080">
              <a:lnSpc>
                <a:spcPts val="2110"/>
              </a:lnSpc>
              <a:spcBef>
                <a:spcPts val="210"/>
              </a:spcBef>
            </a:pPr>
            <a:r>
              <a:rPr lang="ru-RU" b="1" spc="-65" dirty="0">
                <a:solidFill>
                  <a:srgbClr val="205868"/>
                </a:solidFill>
                <a:latin typeface="Times New Roman"/>
                <a:cs typeface="Times New Roman"/>
              </a:rPr>
              <a:t>т</a:t>
            </a:r>
            <a:r>
              <a:rPr sz="1800" b="1" spc="-10" dirty="0" err="1">
                <a:solidFill>
                  <a:srgbClr val="205868"/>
                </a:solidFill>
                <a:latin typeface="Times New Roman"/>
                <a:cs typeface="Times New Roman"/>
              </a:rPr>
              <a:t>щательно</a:t>
            </a:r>
            <a:r>
              <a:rPr sz="1800" b="1" spc="-35" dirty="0">
                <a:solidFill>
                  <a:srgbClr val="205868"/>
                </a:solidFill>
                <a:latin typeface="Times New Roman"/>
                <a:cs typeface="Times New Roman"/>
              </a:rPr>
              <a:t> </a:t>
            </a:r>
            <a:r>
              <a:rPr sz="1800" b="1" spc="-50" dirty="0">
                <a:solidFill>
                  <a:srgbClr val="205868"/>
                </a:solidFill>
                <a:latin typeface="Times New Roman"/>
                <a:cs typeface="Times New Roman"/>
              </a:rPr>
              <a:t>и </a:t>
            </a:r>
            <a:r>
              <a:rPr sz="1800" b="1" dirty="0">
                <a:solidFill>
                  <a:srgbClr val="205868"/>
                </a:solidFill>
                <a:latin typeface="Times New Roman"/>
                <a:cs typeface="Times New Roman"/>
              </a:rPr>
              <a:t>часто</a:t>
            </a:r>
            <a:r>
              <a:rPr sz="1800" b="1" spc="-35" dirty="0">
                <a:solidFill>
                  <a:srgbClr val="205868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205868"/>
                </a:solidFill>
                <a:latin typeface="Times New Roman"/>
                <a:cs typeface="Times New Roman"/>
              </a:rPr>
              <a:t>мыть</a:t>
            </a:r>
            <a:r>
              <a:rPr sz="1800" b="1" spc="-30" dirty="0">
                <a:solidFill>
                  <a:srgbClr val="205868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205868"/>
                </a:solidFill>
                <a:latin typeface="Times New Roman"/>
                <a:cs typeface="Times New Roman"/>
              </a:rPr>
              <a:t>руки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75303" y="4097528"/>
            <a:ext cx="29298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205868"/>
                </a:solidFill>
                <a:latin typeface="Times New Roman"/>
                <a:cs typeface="Times New Roman"/>
              </a:rPr>
              <a:t>влажная</a:t>
            </a:r>
            <a:r>
              <a:rPr sz="1800" b="1" spc="-75" dirty="0">
                <a:solidFill>
                  <a:srgbClr val="205868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205868"/>
                </a:solidFill>
                <a:latin typeface="Times New Roman"/>
                <a:cs typeface="Times New Roman"/>
              </a:rPr>
              <a:t>уборка</a:t>
            </a:r>
            <a:r>
              <a:rPr sz="1800" b="1" spc="-95" dirty="0">
                <a:solidFill>
                  <a:srgbClr val="205868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205868"/>
                </a:solidFill>
                <a:latin typeface="Times New Roman"/>
                <a:cs typeface="Times New Roman"/>
              </a:rPr>
              <a:t>помещений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27701" y="5466079"/>
            <a:ext cx="2070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205868"/>
                </a:solidFill>
                <a:latin typeface="Times New Roman"/>
                <a:cs typeface="Times New Roman"/>
              </a:rPr>
              <a:t>одеваться</a:t>
            </a:r>
            <a:r>
              <a:rPr sz="1800" b="1" spc="-50" dirty="0">
                <a:solidFill>
                  <a:srgbClr val="205868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205868"/>
                </a:solidFill>
                <a:latin typeface="Times New Roman"/>
                <a:cs typeface="Times New Roman"/>
              </a:rPr>
              <a:t>по</a:t>
            </a:r>
            <a:r>
              <a:rPr sz="1800" b="1" spc="-50" dirty="0">
                <a:solidFill>
                  <a:srgbClr val="205868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205868"/>
                </a:solidFill>
                <a:latin typeface="Times New Roman"/>
                <a:cs typeface="Times New Roman"/>
              </a:rPr>
              <a:t>погоде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763523"/>
            <a:ext cx="4899660" cy="5570220"/>
            <a:chOff x="0" y="763523"/>
            <a:chExt cx="4899660" cy="557022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63523"/>
              <a:ext cx="2522220" cy="168097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0116" y="3570731"/>
              <a:ext cx="2307335" cy="159867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2416" y="2132076"/>
              <a:ext cx="1947672" cy="153924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99004" y="4867656"/>
              <a:ext cx="2200656" cy="146608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27211" y="6426809"/>
            <a:ext cx="180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11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67050" y="928242"/>
            <a:ext cx="47796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05868"/>
                </a:solidFill>
              </a:rPr>
              <a:t>Прикрывайте</a:t>
            </a:r>
            <a:r>
              <a:rPr sz="1800" spc="-15" dirty="0">
                <a:solidFill>
                  <a:srgbClr val="205868"/>
                </a:solidFill>
              </a:rPr>
              <a:t> </a:t>
            </a:r>
            <a:r>
              <a:rPr sz="1800" dirty="0">
                <a:solidFill>
                  <a:srgbClr val="205868"/>
                </a:solidFill>
              </a:rPr>
              <a:t>рот</a:t>
            </a:r>
            <a:r>
              <a:rPr sz="1800" spc="-35" dirty="0">
                <a:solidFill>
                  <a:srgbClr val="205868"/>
                </a:solidFill>
              </a:rPr>
              <a:t> </a:t>
            </a:r>
            <a:r>
              <a:rPr sz="1800" dirty="0">
                <a:solidFill>
                  <a:srgbClr val="205868"/>
                </a:solidFill>
              </a:rPr>
              <a:t>и</a:t>
            </a:r>
            <a:r>
              <a:rPr sz="1800" spc="-45" dirty="0">
                <a:solidFill>
                  <a:srgbClr val="205868"/>
                </a:solidFill>
              </a:rPr>
              <a:t> </a:t>
            </a:r>
            <a:r>
              <a:rPr sz="1800" dirty="0">
                <a:solidFill>
                  <a:srgbClr val="205868"/>
                </a:solidFill>
              </a:rPr>
              <a:t>нос</a:t>
            </a:r>
            <a:r>
              <a:rPr sz="1800" spc="-40" dirty="0">
                <a:solidFill>
                  <a:srgbClr val="205868"/>
                </a:solidFill>
              </a:rPr>
              <a:t> </a:t>
            </a:r>
            <a:r>
              <a:rPr sz="1800" dirty="0">
                <a:solidFill>
                  <a:srgbClr val="205868"/>
                </a:solidFill>
              </a:rPr>
              <a:t>при</a:t>
            </a:r>
            <a:r>
              <a:rPr sz="1800" spc="-35" dirty="0">
                <a:solidFill>
                  <a:srgbClr val="205868"/>
                </a:solidFill>
              </a:rPr>
              <a:t> </a:t>
            </a:r>
            <a:r>
              <a:rPr sz="1800" dirty="0">
                <a:solidFill>
                  <a:srgbClr val="205868"/>
                </a:solidFill>
              </a:rPr>
              <a:t>чихании</a:t>
            </a:r>
            <a:r>
              <a:rPr sz="1800" spc="-30" dirty="0">
                <a:solidFill>
                  <a:srgbClr val="205868"/>
                </a:solidFill>
              </a:rPr>
              <a:t> </a:t>
            </a:r>
            <a:r>
              <a:rPr sz="1800" dirty="0">
                <a:solidFill>
                  <a:srgbClr val="205868"/>
                </a:solidFill>
              </a:rPr>
              <a:t>и</a:t>
            </a:r>
            <a:r>
              <a:rPr sz="1800" spc="-45" dirty="0">
                <a:solidFill>
                  <a:srgbClr val="205868"/>
                </a:solidFill>
              </a:rPr>
              <a:t> </a:t>
            </a:r>
            <a:r>
              <a:rPr sz="1800" spc="-10" dirty="0">
                <a:solidFill>
                  <a:srgbClr val="205868"/>
                </a:solidFill>
              </a:rPr>
              <a:t>кашле</a:t>
            </a:r>
            <a:endParaRPr sz="1800"/>
          </a:p>
        </p:txBody>
      </p:sp>
      <p:sp>
        <p:nvSpPr>
          <p:cNvPr id="5" name="object 5"/>
          <p:cNvSpPr txBox="1"/>
          <p:nvPr/>
        </p:nvSpPr>
        <p:spPr>
          <a:xfrm>
            <a:off x="3499230" y="2230882"/>
            <a:ext cx="5246370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ts val="2110"/>
              </a:lnSpc>
              <a:spcBef>
                <a:spcPts val="210"/>
              </a:spcBef>
            </a:pPr>
            <a:r>
              <a:rPr sz="1800" b="1" spc="-10" dirty="0">
                <a:solidFill>
                  <a:srgbClr val="205868"/>
                </a:solidFill>
                <a:latin typeface="Times New Roman"/>
                <a:cs typeface="Times New Roman"/>
              </a:rPr>
              <a:t>Сократите</a:t>
            </a:r>
            <a:r>
              <a:rPr sz="1800" b="1" dirty="0">
                <a:solidFill>
                  <a:srgbClr val="205868"/>
                </a:solidFill>
                <a:latin typeface="Times New Roman"/>
                <a:cs typeface="Times New Roman"/>
              </a:rPr>
              <a:t> время</a:t>
            </a:r>
            <a:r>
              <a:rPr sz="1800" b="1" spc="-35" dirty="0">
                <a:solidFill>
                  <a:srgbClr val="205868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205868"/>
                </a:solidFill>
                <a:latin typeface="Times New Roman"/>
                <a:cs typeface="Times New Roman"/>
              </a:rPr>
              <a:t>пребывания</a:t>
            </a:r>
            <a:r>
              <a:rPr sz="1800" b="1" spc="-30" dirty="0">
                <a:solidFill>
                  <a:srgbClr val="205868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205868"/>
                </a:solidFill>
                <a:latin typeface="Times New Roman"/>
                <a:cs typeface="Times New Roman"/>
              </a:rPr>
              <a:t>в</a:t>
            </a:r>
            <a:r>
              <a:rPr sz="1800" b="1" spc="-35" dirty="0">
                <a:solidFill>
                  <a:srgbClr val="205868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205868"/>
                </a:solidFill>
                <a:latin typeface="Times New Roman"/>
                <a:cs typeface="Times New Roman"/>
              </a:rPr>
              <a:t>местах</a:t>
            </a:r>
            <a:r>
              <a:rPr sz="1800" b="1" spc="-45" dirty="0">
                <a:solidFill>
                  <a:srgbClr val="205868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205868"/>
                </a:solidFill>
                <a:latin typeface="Times New Roman"/>
                <a:cs typeface="Times New Roman"/>
              </a:rPr>
              <a:t>скопления людей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63339" y="3737229"/>
            <a:ext cx="29267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205868"/>
                </a:solidFill>
                <a:latin typeface="Times New Roman"/>
                <a:cs typeface="Times New Roman"/>
              </a:rPr>
              <a:t>Носить</a:t>
            </a:r>
            <a:r>
              <a:rPr sz="1800" b="1" spc="-55" dirty="0">
                <a:solidFill>
                  <a:srgbClr val="205868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205868"/>
                </a:solidFill>
                <a:latin typeface="Times New Roman"/>
                <a:cs typeface="Times New Roman"/>
              </a:rPr>
              <a:t>медицинскую</a:t>
            </a:r>
            <a:r>
              <a:rPr sz="1800" b="1" spc="-45" dirty="0">
                <a:solidFill>
                  <a:srgbClr val="205868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205868"/>
                </a:solidFill>
                <a:latin typeface="Times New Roman"/>
                <a:cs typeface="Times New Roman"/>
              </a:rPr>
              <a:t>маску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27701" y="4967427"/>
            <a:ext cx="3270885" cy="843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205868"/>
                </a:solidFill>
                <a:latin typeface="Times New Roman"/>
                <a:cs typeface="Times New Roman"/>
              </a:rPr>
              <a:t>Основным</a:t>
            </a:r>
            <a:r>
              <a:rPr sz="1800" b="1" spc="-114" dirty="0">
                <a:solidFill>
                  <a:srgbClr val="205868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205868"/>
                </a:solidFill>
                <a:latin typeface="Times New Roman"/>
                <a:cs typeface="Times New Roman"/>
              </a:rPr>
              <a:t>средством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ts val="2110"/>
              </a:lnSpc>
              <a:spcBef>
                <a:spcPts val="114"/>
              </a:spcBef>
            </a:pPr>
            <a:r>
              <a:rPr sz="1800" b="1" spc="-10" dirty="0">
                <a:solidFill>
                  <a:srgbClr val="205868"/>
                </a:solidFill>
                <a:latin typeface="Times New Roman"/>
                <a:cs typeface="Times New Roman"/>
              </a:rPr>
              <a:t>профилактики</a:t>
            </a:r>
            <a:r>
              <a:rPr sz="1800" b="1" spc="5" dirty="0">
                <a:solidFill>
                  <a:srgbClr val="205868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205868"/>
                </a:solidFill>
                <a:latin typeface="Times New Roman"/>
                <a:cs typeface="Times New Roman"/>
              </a:rPr>
              <a:t>ОРВИ</a:t>
            </a:r>
            <a:r>
              <a:rPr sz="1800" b="1" spc="-35" dirty="0">
                <a:solidFill>
                  <a:srgbClr val="205868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205868"/>
                </a:solidFill>
                <a:latin typeface="Times New Roman"/>
                <a:cs typeface="Times New Roman"/>
              </a:rPr>
              <a:t>является </a:t>
            </a:r>
            <a:r>
              <a:rPr sz="1800" b="1" dirty="0">
                <a:solidFill>
                  <a:srgbClr val="205868"/>
                </a:solidFill>
                <a:latin typeface="Times New Roman"/>
                <a:cs typeface="Times New Roman"/>
              </a:rPr>
              <a:t>сезонная</a:t>
            </a:r>
            <a:r>
              <a:rPr sz="1800" b="1" spc="-85" dirty="0">
                <a:solidFill>
                  <a:srgbClr val="205868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205868"/>
                </a:solidFill>
                <a:latin typeface="Times New Roman"/>
                <a:cs typeface="Times New Roman"/>
              </a:rPr>
              <a:t>ВАКЦИНАЦИЯ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66344" y="547116"/>
            <a:ext cx="4612005" cy="5715000"/>
            <a:chOff x="466344" y="547116"/>
            <a:chExt cx="4612005" cy="571500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6344" y="547116"/>
              <a:ext cx="2487168" cy="165963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7636" y="1844040"/>
              <a:ext cx="2485643" cy="162915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90116" y="3211067"/>
              <a:ext cx="2487168" cy="165963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54223" y="4579619"/>
              <a:ext cx="2523744" cy="16824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Words>341</Words>
  <Application>Microsoft Office PowerPoint</Application>
  <PresentationFormat>Экран (4:3)</PresentationFormat>
  <Paragraphs>58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Arial MT</vt:lpstr>
      <vt:lpstr>Calibri</vt:lpstr>
      <vt:lpstr>Times New Roman</vt:lpstr>
      <vt:lpstr>Office Theme</vt:lpstr>
      <vt:lpstr>Презентация PowerPoint</vt:lpstr>
      <vt:lpstr>Что такое ОРВИ?</vt:lpstr>
      <vt:lpstr>Чем похожи и чем отличаются ОРВИ и грипп</vt:lpstr>
      <vt:lpstr>Симптомы ОРВИ</vt:lpstr>
      <vt:lpstr>Лечение вирусных инфекций</vt:lpstr>
      <vt:lpstr>Профилактика</vt:lpstr>
      <vt:lpstr>Прикрывайте рот и нос при чихании и кашле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Zav</dc:creator>
  <cp:lastModifiedBy>Гулмира Джумадуллаева</cp:lastModifiedBy>
  <cp:revision>6</cp:revision>
  <dcterms:created xsi:type="dcterms:W3CDTF">2025-11-20T04:04:51Z</dcterms:created>
  <dcterms:modified xsi:type="dcterms:W3CDTF">2025-11-20T11:38:40Z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2025-11-20T00:00:00Z</vt:filetime>
  </property>
  <property fmtid="{D5CDD505-2E9C-101B-9397-08002B2CF9AE}" pid="5" name="Producer">
    <vt:lpwstr>Microsoft® PowerPoint® 2013</vt:lpwstr>
  </property>
</Properties>
</file>